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  <p:embeddedFont>
      <p:font typeface="Montserrat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italic.fntdata"/><Relationship Id="rId30" Type="http://schemas.openxmlformats.org/officeDocument/2006/relationships/font" Target="fonts/MontserratMedium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MontserratMedium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1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dd9f98b998_0_5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dd9f98b998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dda79a663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dda79a663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dd9f98b998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dd9f98b998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d9f98b998_0_50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dd9f98b998_0_50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dd9f98b998_0_50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dd9f98b998_0_50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dd9f98b998_0_50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dd9f98b998_0_5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d9f98b998_0_50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dd9f98b998_0_50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dd9f98b998_0_5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dd9f98b998_0_5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dd9f98b998_0_5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dd9f98b998_0_5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dd9f98b998_0_5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dd9f98b998_0_5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sphr.online/blog/spravochnik/programmist/" TargetMode="External"/><Relationship Id="rId4" Type="http://schemas.openxmlformats.org/officeDocument/2006/relationships/hyperlink" Target="https://pixabay.com/photos/code-coding-computer-data-1839406/" TargetMode="External"/><Relationship Id="rId11" Type="http://schemas.openxmlformats.org/officeDocument/2006/relationships/hyperlink" Target="https://fromprc.ru/stokovie-video-torrent" TargetMode="External"/><Relationship Id="rId10" Type="http://schemas.openxmlformats.org/officeDocument/2006/relationships/hyperlink" Target="https://foto.imghub.ru/ao-injener" TargetMode="External"/><Relationship Id="rId12" Type="http://schemas.openxmlformats.org/officeDocument/2006/relationships/hyperlink" Target="https://calendata.ru/prazdniki/den-dizajnera.html" TargetMode="External"/><Relationship Id="rId9" Type="http://schemas.openxmlformats.org/officeDocument/2006/relationships/hyperlink" Target="https://dzen.ru/a/ZEBe2CFxwkX6YVrp" TargetMode="External"/><Relationship Id="rId5" Type="http://schemas.openxmlformats.org/officeDocument/2006/relationships/hyperlink" Target="https://fireseo.ru/blog/top-professij-svyazannyx-s-kompyuterom/" TargetMode="External"/><Relationship Id="rId6" Type="http://schemas.openxmlformats.org/officeDocument/2006/relationships/hyperlink" Target="https://pixabay.com/photos/student-typing-keyboard-text-woman-849822/" TargetMode="External"/><Relationship Id="rId7" Type="http://schemas.openxmlformats.org/officeDocument/2006/relationships/hyperlink" Target="https://ltplabs.com/jobs/job-data-scientist/" TargetMode="External"/><Relationship Id="rId8" Type="http://schemas.openxmlformats.org/officeDocument/2006/relationships/hyperlink" Target="https://ostrovrusa.ru/biznes-analitik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Профессии связанные с ИКТ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SemiBold"/>
                <a:ea typeface="Montserrat SemiBold"/>
                <a:cs typeface="Montserrat SemiBold"/>
                <a:sym typeface="Montserrat SemiBold"/>
              </a:rPr>
              <a:t>Михно Дмитрий Юрьевич, 8Б класс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Источники</a:t>
            </a:r>
            <a:endParaRPr/>
          </a:p>
        </p:txBody>
      </p:sp>
      <p:sp>
        <p:nvSpPr>
          <p:cNvPr id="197" name="Google Shape;197;p2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Программист (sphr.online)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Code Coding Computer - Free photo on Pixabay - Pixabay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Топ-20 профессий, связанных с компьютером в 2024 (fireseo.ru)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Student Typing Keyboard - Free photo on Pixabay - Pixabay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Data Scientist (ltplabs.com)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Бизнес аналитик: выбор курсов, особенности профессии и доход специалиста (ostrovrusa.ru)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Кто такой сетевой и системный администратор? | Leonc1o | Дзен (dzen.ru)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Ао инженер - 89 фото (imghub.ru)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Стоковые Видео Торрент - 65 фото (fromprc.ru)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День дизайнера-графика в России: как отмечают, традиции и факты (calendata.ru)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внимание!</a:t>
            </a:r>
            <a:endParaRPr/>
          </a:p>
        </p:txBody>
      </p:sp>
      <p:pic>
        <p:nvPicPr>
          <p:cNvPr id="203" name="Google Shape;20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338" y="1099175"/>
            <a:ext cx="3599813" cy="353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Программист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311700" y="1332600"/>
            <a:ext cx="481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800">
                <a:latin typeface="Montserrat Medium"/>
                <a:ea typeface="Montserrat Medium"/>
                <a:cs typeface="Montserrat Medium"/>
                <a:sym typeface="Montserrat Medium"/>
              </a:rPr>
              <a:t>Программист — это специалист, который занимается разработкой программного обеспечения. Он создает код, который позволяет компьютеру выполнять определенные задачи и функции. Программисты используют различные языки программирования, такие как Java, Python, C++, чтобы создавать программы, веб-сайты, мобильные приложения и другие программные продукты.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4600" y="1332588"/>
            <a:ext cx="3714598" cy="2478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Тестировщик (QA)</a:t>
            </a:r>
            <a:endParaRPr/>
          </a:p>
        </p:txBody>
      </p:sp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311700" y="1332600"/>
            <a:ext cx="481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ru" sz="1295">
                <a:latin typeface="Montserrat Medium"/>
                <a:ea typeface="Montserrat Medium"/>
                <a:cs typeface="Montserrat Medium"/>
                <a:sym typeface="Montserrat Medium"/>
              </a:rPr>
              <a:t>Тестировщик или QA (quality assurance) тестирует продукты, созданные разработчиками. В его задачи входит поиск ошибок и уязвимостей на основе тест-кейса, сбор и анализ полученных результатов, а затем оформление их в документальный отчет. Тестировщики работают с приложениями, видеоиграми, отдельными сайтами, программами и другими продуктами разработки, которые будут представлены пользователям.</a:t>
            </a:r>
            <a:endParaRPr sz="1295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ru" sz="1295">
                <a:latin typeface="Montserrat Medium"/>
                <a:ea typeface="Montserrat Medium"/>
                <a:cs typeface="Montserrat Medium"/>
                <a:sym typeface="Montserrat Medium"/>
              </a:rPr>
              <a:t>Тестирование проходит двумя способами: ручным и автоматическим. Первый предполагает непосредственное использование продукта тестировщиком в реальных условиях, второй заключается в применении специальных инструментов.</a:t>
            </a:r>
            <a:endParaRPr sz="1295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295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49" name="Google Shape;149;p15"/>
          <p:cNvPicPr preferRelativeResize="0"/>
          <p:nvPr/>
        </p:nvPicPr>
        <p:blipFill rotWithShape="1">
          <a:blip r:embed="rId3">
            <a:alphaModFix/>
          </a:blip>
          <a:srcRect b="0" l="59" r="59" t="0"/>
          <a:stretch/>
        </p:blipFill>
        <p:spPr>
          <a:xfrm>
            <a:off x="5124600" y="1332588"/>
            <a:ext cx="3714598" cy="2478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Data Scientist</a:t>
            </a:r>
            <a:endParaRPr/>
          </a:p>
        </p:txBody>
      </p:sp>
      <p:sp>
        <p:nvSpPr>
          <p:cNvPr id="155" name="Google Shape;155;p16"/>
          <p:cNvSpPr txBox="1"/>
          <p:nvPr>
            <p:ph idx="1" type="body"/>
          </p:nvPr>
        </p:nvSpPr>
        <p:spPr>
          <a:xfrm>
            <a:off x="311700" y="1332600"/>
            <a:ext cx="481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ru" sz="1495">
                <a:latin typeface="Montserrat Medium"/>
                <a:ea typeface="Montserrat Medium"/>
                <a:cs typeface="Montserrat Medium"/>
                <a:sym typeface="Montserrat Medium"/>
              </a:rPr>
              <a:t>Дата саентист — непростая, но очень востребованная профессия. Дата саентист строит и тестирует математические модели поведения данных для прогнозирования будущих значений. По сути, дата саентист анализирует данные, находит в них закономерности и делает прогнозы на будущее, в том числе определяя пути улучшения результатов. К примеру, анализируя спрос на товар в прошлом году, специалист вычисляет объем продаж в следующем. Data Scientist работает с большим массивом данных, составляя модели на основе алгоритмов машинного обучения.</a:t>
            </a:r>
            <a:endParaRPr sz="1495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56" name="Google Shape;156;p16"/>
          <p:cNvPicPr preferRelativeResize="0"/>
          <p:nvPr/>
        </p:nvPicPr>
        <p:blipFill rotWithShape="1">
          <a:blip r:embed="rId3">
            <a:alphaModFix/>
          </a:blip>
          <a:srcRect b="0" l="7185" r="7176" t="0"/>
          <a:stretch/>
        </p:blipFill>
        <p:spPr>
          <a:xfrm>
            <a:off x="5124600" y="1332588"/>
            <a:ext cx="3714600" cy="2478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Веб-аналитик</a:t>
            </a:r>
            <a:endParaRPr/>
          </a:p>
        </p:txBody>
      </p:sp>
      <p:sp>
        <p:nvSpPr>
          <p:cNvPr id="162" name="Google Shape;162;p17"/>
          <p:cNvSpPr txBox="1"/>
          <p:nvPr>
            <p:ph idx="1" type="body"/>
          </p:nvPr>
        </p:nvSpPr>
        <p:spPr>
          <a:xfrm>
            <a:off x="311700" y="1332600"/>
            <a:ext cx="481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ru" sz="1695">
                <a:latin typeface="Montserrat Medium"/>
                <a:ea typeface="Montserrat Medium"/>
                <a:cs typeface="Montserrat Medium"/>
                <a:sym typeface="Montserrat Medium"/>
              </a:rPr>
              <a:t>Веб-аналитик собирает и анализирует информацию о работе сайта, его посетителях и их поведении, а затем определяет методы по улучшению эффективности интернет-ресурса, повышению посещаемости, конверсии, или других целевых метрик. Профессия коррелирует с программированием и интернет-маркетингом. Именно веб-аналитик даст вам ответ на вопрос, почему посещаемость сайта упала, и что с этим делать.</a:t>
            </a:r>
            <a:endParaRPr sz="1695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63" name="Google Shape;163;p17"/>
          <p:cNvPicPr preferRelativeResize="0"/>
          <p:nvPr/>
        </p:nvPicPr>
        <p:blipFill rotWithShape="1">
          <a:blip r:embed="rId3">
            <a:alphaModFix/>
          </a:blip>
          <a:srcRect b="0" l="7849" r="7840" t="0"/>
          <a:stretch/>
        </p:blipFill>
        <p:spPr>
          <a:xfrm>
            <a:off x="5124600" y="1332588"/>
            <a:ext cx="3714600" cy="2478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Системный администратор</a:t>
            </a:r>
            <a:endParaRPr/>
          </a:p>
        </p:txBody>
      </p:sp>
      <p:sp>
        <p:nvSpPr>
          <p:cNvPr id="169" name="Google Shape;169;p18"/>
          <p:cNvSpPr txBox="1"/>
          <p:nvPr>
            <p:ph idx="1" type="body"/>
          </p:nvPr>
        </p:nvSpPr>
        <p:spPr>
          <a:xfrm>
            <a:off x="311700" y="1332600"/>
            <a:ext cx="481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ru" sz="1795">
                <a:latin typeface="Montserrat Medium"/>
                <a:ea typeface="Montserrat Medium"/>
                <a:cs typeface="Montserrat Medium"/>
                <a:sym typeface="Montserrat Medium"/>
              </a:rPr>
              <a:t>Системный администратор (или сисадмин) – специалист по обслуживанию компьютеров и локальных сетей. В его компетенцию входит поддержка оборудования в рабочем состоянии и оптимизация ПО, а также сохранение бесперебойного доступа в сеть. Если сломался компьютер, «полетела винда» или пропал интернет, то обращаются к системному администратору.</a:t>
            </a:r>
            <a:endParaRPr sz="1795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0" name="Google Shape;170;p18"/>
          <p:cNvPicPr preferRelativeResize="0"/>
          <p:nvPr/>
        </p:nvPicPr>
        <p:blipFill rotWithShape="1">
          <a:blip r:embed="rId3">
            <a:alphaModFix/>
          </a:blip>
          <a:srcRect b="0" l="39" r="39" t="0"/>
          <a:stretch/>
        </p:blipFill>
        <p:spPr>
          <a:xfrm>
            <a:off x="5124600" y="1332588"/>
            <a:ext cx="3714600" cy="2478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DevOps-инженер</a:t>
            </a:r>
            <a:endParaRPr/>
          </a:p>
        </p:txBody>
      </p:sp>
      <p:sp>
        <p:nvSpPr>
          <p:cNvPr id="176" name="Google Shape;176;p19"/>
          <p:cNvSpPr txBox="1"/>
          <p:nvPr>
            <p:ph idx="1" type="body"/>
          </p:nvPr>
        </p:nvSpPr>
        <p:spPr>
          <a:xfrm>
            <a:off x="311700" y="1332600"/>
            <a:ext cx="481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ru" sz="1795">
                <a:latin typeface="Montserrat Medium"/>
                <a:ea typeface="Montserrat Medium"/>
                <a:cs typeface="Montserrat Medium"/>
                <a:sym typeface="Montserrat Medium"/>
              </a:rPr>
              <a:t>DevOps-инженер синхронизирует этапы разработки продукта, сотрудничая с каждым участником процесса (разработчиками, менеджерами, QA). DevOPS-инженер внедряет методологию в процесс разработки, участвуя в выборе архитектуры программы, процессов масштабирования и оркестрации, а также автоматизирует код, настраивает сервера, а в дальнейшем решает проблемы готового продукта.</a:t>
            </a:r>
            <a:endParaRPr sz="1795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7" name="Google Shape;177;p19"/>
          <p:cNvPicPr preferRelativeResize="0"/>
          <p:nvPr/>
        </p:nvPicPr>
        <p:blipFill rotWithShape="1">
          <a:blip r:embed="rId3">
            <a:alphaModFix/>
          </a:blip>
          <a:srcRect b="0" l="39" r="39" t="0"/>
          <a:stretch/>
        </p:blipFill>
        <p:spPr>
          <a:xfrm>
            <a:off x="5124600" y="1332588"/>
            <a:ext cx="3714600" cy="2478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Веб-дизайнер</a:t>
            </a:r>
            <a:endParaRPr/>
          </a:p>
        </p:txBody>
      </p:sp>
      <p:sp>
        <p:nvSpPr>
          <p:cNvPr id="183" name="Google Shape;183;p20"/>
          <p:cNvSpPr txBox="1"/>
          <p:nvPr>
            <p:ph idx="1" type="body"/>
          </p:nvPr>
        </p:nvSpPr>
        <p:spPr>
          <a:xfrm>
            <a:off x="311700" y="1332600"/>
            <a:ext cx="481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ru" sz="1895">
                <a:latin typeface="Montserrat Medium"/>
                <a:ea typeface="Montserrat Medium"/>
                <a:cs typeface="Montserrat Medium"/>
                <a:sym typeface="Montserrat Medium"/>
              </a:rPr>
              <a:t>Веб-дизайнер ответственен за внешний вид и визуальный функционал сайта. Он прорабатывает все элементы интерфейса, с помощью которого происходит взаимодействие пользователя с веб-ресурсом. В задачи веб-дизайнера входит не только сделать сайт «красивым», но также удобным и соответствующим тематике.</a:t>
            </a:r>
            <a:endParaRPr sz="1895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84" name="Google Shape;184;p20"/>
          <p:cNvPicPr preferRelativeResize="0"/>
          <p:nvPr/>
        </p:nvPicPr>
        <p:blipFill rotWithShape="1">
          <a:blip r:embed="rId3">
            <a:alphaModFix/>
          </a:blip>
          <a:srcRect b="0" l="29" r="19" t="0"/>
          <a:stretch/>
        </p:blipFill>
        <p:spPr>
          <a:xfrm>
            <a:off x="5124600" y="1332588"/>
            <a:ext cx="3714602" cy="2478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Видеомонтажер</a:t>
            </a:r>
            <a:endParaRPr/>
          </a:p>
        </p:txBody>
      </p:sp>
      <p:sp>
        <p:nvSpPr>
          <p:cNvPr id="190" name="Google Shape;190;p21"/>
          <p:cNvSpPr txBox="1"/>
          <p:nvPr>
            <p:ph idx="1" type="body"/>
          </p:nvPr>
        </p:nvSpPr>
        <p:spPr>
          <a:xfrm>
            <a:off x="311700" y="1332600"/>
            <a:ext cx="481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ru" sz="1595">
                <a:latin typeface="Montserrat Medium"/>
                <a:ea typeface="Montserrat Medium"/>
                <a:cs typeface="Montserrat Medium"/>
                <a:sym typeface="Montserrat Medium"/>
              </a:rPr>
              <a:t>Видеомонтажер монтирует снятое оператором видео, вырезая из него неудачные дубли и ненужные фрагменты. Далее он занимается склейкой видеоматериала в полноценный ролик: накладывает музыку и субтитры, настраивает переходы, вставляет звуковые и графические эффекты, проводит цветокоррекцию, кадрирование и монтаж диалогов. В целом от видеомонтажера зависит, насколько видео получится интересным, информационно-насыщенным и соответствующим задаче.</a:t>
            </a:r>
            <a:endParaRPr sz="1595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91" name="Google Shape;191;p21"/>
          <p:cNvPicPr preferRelativeResize="0"/>
          <p:nvPr/>
        </p:nvPicPr>
        <p:blipFill rotWithShape="1">
          <a:blip r:embed="rId3">
            <a:alphaModFix/>
          </a:blip>
          <a:srcRect b="0" l="8368" r="8360" t="0"/>
          <a:stretch/>
        </p:blipFill>
        <p:spPr>
          <a:xfrm>
            <a:off x="5124600" y="1332588"/>
            <a:ext cx="3714602" cy="2478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